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49377600" cy="30997525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1pPr>
    <a:lvl2pPr marL="441609" algn="l" rtl="0" fontAlgn="base">
      <a:spcBef>
        <a:spcPct val="0"/>
      </a:spcBef>
      <a:spcAft>
        <a:spcPct val="0"/>
      </a:spcAft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2pPr>
    <a:lvl3pPr marL="883219" algn="l" rtl="0" fontAlgn="base">
      <a:spcBef>
        <a:spcPct val="0"/>
      </a:spcBef>
      <a:spcAft>
        <a:spcPct val="0"/>
      </a:spcAft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3pPr>
    <a:lvl4pPr marL="1324828" algn="l" rtl="0" fontAlgn="base">
      <a:spcBef>
        <a:spcPct val="0"/>
      </a:spcBef>
      <a:spcAft>
        <a:spcPct val="0"/>
      </a:spcAft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4pPr>
    <a:lvl5pPr marL="1766438" algn="l" rtl="0" fontAlgn="base">
      <a:spcBef>
        <a:spcPct val="0"/>
      </a:spcBef>
      <a:spcAft>
        <a:spcPct val="0"/>
      </a:spcAft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5pPr>
    <a:lvl6pPr marL="2208047" algn="l" defTabSz="883219" rtl="0" eaLnBrk="1" latinLnBrk="0" hangingPunct="1"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6pPr>
    <a:lvl7pPr marL="2649657" algn="l" defTabSz="883219" rtl="0" eaLnBrk="1" latinLnBrk="0" hangingPunct="1"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7pPr>
    <a:lvl8pPr marL="3091266" algn="l" defTabSz="883219" rtl="0" eaLnBrk="1" latinLnBrk="0" hangingPunct="1"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8pPr>
    <a:lvl9pPr marL="3532876" algn="l" defTabSz="883219" rtl="0" eaLnBrk="1" latinLnBrk="0" hangingPunct="1">
      <a:defRPr sz="3091" kern="1200">
        <a:solidFill>
          <a:schemeClr val="tx1"/>
        </a:solidFill>
        <a:latin typeface="Helvetica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5" userDrawn="1">
          <p15:clr>
            <a:srgbClr val="A4A3A4"/>
          </p15:clr>
        </p15:guide>
        <p15:guide id="2" orient="horz" pos="18487" userDrawn="1">
          <p15:clr>
            <a:srgbClr val="A4A3A4"/>
          </p15:clr>
        </p15:guide>
        <p15:guide id="3" orient="horz" pos="3511" userDrawn="1">
          <p15:clr>
            <a:srgbClr val="A4A3A4"/>
          </p15:clr>
        </p15:guide>
        <p15:guide id="4" orient="horz" pos="2005" userDrawn="1">
          <p15:clr>
            <a:srgbClr val="A4A3A4"/>
          </p15:clr>
        </p15:guide>
        <p15:guide id="5" pos="7173" userDrawn="1">
          <p15:clr>
            <a:srgbClr val="A4A3A4"/>
          </p15:clr>
        </p15:guide>
        <p15:guide id="6" pos="8112" userDrawn="1">
          <p15:clr>
            <a:srgbClr val="A4A3A4"/>
          </p15:clr>
        </p15:guide>
        <p15:guide id="7" pos="14764" userDrawn="1">
          <p15:clr>
            <a:srgbClr val="A4A3A4"/>
          </p15:clr>
        </p15:guide>
        <p15:guide id="8" pos="23659" userDrawn="1">
          <p15:clr>
            <a:srgbClr val="A4A3A4"/>
          </p15:clr>
        </p15:guide>
        <p15:guide id="9" pos="1109" userDrawn="1">
          <p15:clr>
            <a:srgbClr val="A4A3A4"/>
          </p15:clr>
        </p15:guide>
        <p15:guide id="10" pos="15747" userDrawn="1">
          <p15:clr>
            <a:srgbClr val="A4A3A4"/>
          </p15:clr>
        </p15:guide>
        <p15:guide id="11" pos="22721" userDrawn="1">
          <p15:clr>
            <a:srgbClr val="A4A3A4"/>
          </p15:clr>
        </p15:guide>
        <p15:guide id="12" pos="29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666699"/>
    <a:srgbClr val="333399"/>
    <a:srgbClr val="6600CC"/>
    <a:srgbClr val="A7E2FF"/>
    <a:srgbClr val="66CCFF"/>
    <a:srgbClr val="336699"/>
    <a:srgbClr val="0099CC"/>
    <a:srgbClr val="0066CC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19" autoAdjust="0"/>
  </p:normalViewPr>
  <p:slideViewPr>
    <p:cSldViewPr snapToGrid="0">
      <p:cViewPr varScale="1">
        <p:scale>
          <a:sx n="19" d="100"/>
          <a:sy n="19" d="100"/>
        </p:scale>
        <p:origin x="902" y="82"/>
      </p:cViewPr>
      <p:guideLst>
        <p:guide orient="horz" pos="675"/>
        <p:guide orient="horz" pos="18487"/>
        <p:guide orient="horz" pos="3511"/>
        <p:guide orient="horz" pos="2005"/>
        <p:guide pos="7173"/>
        <p:guide pos="8112"/>
        <p:guide pos="14764"/>
        <p:guide pos="23659"/>
        <p:guide pos="1109"/>
        <p:guide pos="15747"/>
        <p:guide pos="22721"/>
        <p:guide pos="297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2A-4A3C-9E9B-B1267DF2F6C9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2A-4A3C-9E9B-B1267DF2F6C9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1">
                  <c:v>0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0.74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60-4DB0-B491-D0FECAD1D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A1-472C-AAEF-B5F24B7D10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A1-472C-AAEF-B5F24B7D104F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1">
                  <c:v>0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0.66</c:v>
                </c:pt>
                <c:pt idx="1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A1-472C-AAEF-B5F24B7D10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9933FF"/>
            </a:solidFill>
          </c:spPr>
          <c:dPt>
            <c:idx val="0"/>
            <c:bubble3D val="0"/>
            <c:spPr>
              <a:solidFill>
                <a:srgbClr val="3366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6E-41BC-8796-225AFF315203}"/>
              </c:ext>
            </c:extLst>
          </c:dPt>
          <c:dPt>
            <c:idx val="1"/>
            <c:bubble3D val="0"/>
            <c:spPr>
              <a:solidFill>
                <a:srgbClr val="A7E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6E-41BC-8796-225AFF31520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1">
                  <c:v>0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6E-41BC-8796-225AFF315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666699"/>
            </a:solidFill>
          </c:spPr>
          <c:dPt>
            <c:idx val="0"/>
            <c:bubble3D val="0"/>
            <c:spPr>
              <a:solidFill>
                <a:srgbClr val="6666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DC-40F3-A973-DED5C075C5E6}"/>
              </c:ext>
            </c:extLst>
          </c:dPt>
          <c:dPt>
            <c:idx val="1"/>
            <c:bubble3D val="0"/>
            <c:spPr>
              <a:solidFill>
                <a:srgbClr val="CCCC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DC-40F3-A973-DED5C075C5E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1">
                  <c:v>0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DC-40F3-A973-DED5C075C5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5" y="0"/>
            <a:ext cx="14263688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5321F8F-ED1B-4724-8F2B-F120DECFD346}" type="datetime1">
              <a:rPr lang="en-US" altLang="en-US"/>
              <a:pPr/>
              <a:t>12/4/2022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3840163"/>
            <a:ext cx="3058795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637825"/>
            <a:ext cx="14265275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5" y="48637825"/>
            <a:ext cx="14263688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93616B8-C257-4252-AA2D-2F0162A21CB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1609" rtl="0" eaLnBrk="0" fontAlgn="base" hangingPunct="0">
      <a:spcBef>
        <a:spcPct val="30000"/>
      </a:spcBef>
      <a:spcAft>
        <a:spcPct val="0"/>
      </a:spcAft>
      <a:defRPr sz="1159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11" charset="-128"/>
      </a:defRPr>
    </a:lvl1pPr>
    <a:lvl2pPr marL="441609" algn="l" defTabSz="441609" rtl="0" eaLnBrk="0" fontAlgn="base" hangingPunct="0">
      <a:spcBef>
        <a:spcPct val="30000"/>
      </a:spcBef>
      <a:spcAft>
        <a:spcPct val="0"/>
      </a:spcAft>
      <a:defRPr sz="1159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2pPr>
    <a:lvl3pPr marL="883219" algn="l" defTabSz="441609" rtl="0" eaLnBrk="0" fontAlgn="base" hangingPunct="0">
      <a:spcBef>
        <a:spcPct val="30000"/>
      </a:spcBef>
      <a:spcAft>
        <a:spcPct val="0"/>
      </a:spcAft>
      <a:defRPr sz="1159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3pPr>
    <a:lvl4pPr marL="1324828" algn="l" defTabSz="441609" rtl="0" eaLnBrk="0" fontAlgn="base" hangingPunct="0">
      <a:spcBef>
        <a:spcPct val="30000"/>
      </a:spcBef>
      <a:spcAft>
        <a:spcPct val="0"/>
      </a:spcAft>
      <a:defRPr sz="1159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4pPr>
    <a:lvl5pPr marL="1766438" algn="l" defTabSz="441609" rtl="0" eaLnBrk="0" fontAlgn="base" hangingPunct="0">
      <a:spcBef>
        <a:spcPct val="30000"/>
      </a:spcBef>
      <a:spcAft>
        <a:spcPct val="0"/>
      </a:spcAft>
      <a:defRPr sz="1159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5pPr>
    <a:lvl6pPr marL="2208047" algn="l" defTabSz="441609" rtl="0" eaLnBrk="1" latinLnBrk="0" hangingPunct="1">
      <a:defRPr sz="1159" kern="1200">
        <a:solidFill>
          <a:schemeClr val="tx1"/>
        </a:solidFill>
        <a:latin typeface="+mn-lt"/>
        <a:ea typeface="+mn-ea"/>
        <a:cs typeface="+mn-cs"/>
      </a:defRPr>
    </a:lvl6pPr>
    <a:lvl7pPr marL="2649657" algn="l" defTabSz="441609" rtl="0" eaLnBrk="1" latinLnBrk="0" hangingPunct="1">
      <a:defRPr sz="1159" kern="1200">
        <a:solidFill>
          <a:schemeClr val="tx1"/>
        </a:solidFill>
        <a:latin typeface="+mn-lt"/>
        <a:ea typeface="+mn-ea"/>
        <a:cs typeface="+mn-cs"/>
      </a:defRPr>
    </a:lvl7pPr>
    <a:lvl8pPr marL="3091266" algn="l" defTabSz="441609" rtl="0" eaLnBrk="1" latinLnBrk="0" hangingPunct="1">
      <a:defRPr sz="1159" kern="1200">
        <a:solidFill>
          <a:schemeClr val="tx1"/>
        </a:solidFill>
        <a:latin typeface="+mn-lt"/>
        <a:ea typeface="+mn-ea"/>
        <a:cs typeface="+mn-cs"/>
      </a:defRPr>
    </a:lvl8pPr>
    <a:lvl9pPr marL="3532876" algn="l" defTabSz="441609" rtl="0" eaLnBrk="1" latinLnBrk="0" hangingPunct="1">
      <a:defRPr sz="115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65225" y="3840163"/>
            <a:ext cx="30587950" cy="19202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Download this template at </a:t>
            </a:r>
            <a:r>
              <a:rPr lang="en-US" sz="8800" spc="-1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http://peerrecognized.com/poster</a:t>
            </a:r>
          </a:p>
          <a:p>
            <a:pPr eaLnBrk="1" hangingPunct="1">
              <a:spcBef>
                <a:spcPct val="0"/>
              </a:spcBef>
            </a:pPr>
            <a:endParaRPr lang="en-US" altLang="en-US" sz="9600" dirty="0">
              <a:solidFill>
                <a:srgbClr val="000000"/>
              </a:solidFill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B6262CE-EB96-4220-B907-50A4F9DFE987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01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40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776" y="28858580"/>
            <a:ext cx="1719075" cy="9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3016" y="2755336"/>
            <a:ext cx="41971572" cy="51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03016" y="8956379"/>
            <a:ext cx="41971572" cy="1859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03014" y="28242189"/>
            <a:ext cx="10287000" cy="206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>
              <a:defRPr sz="5979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870988" y="28242189"/>
            <a:ext cx="15635628" cy="206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ctr">
              <a:defRPr sz="5979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387588" y="28242189"/>
            <a:ext cx="10287000" cy="206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r">
              <a:defRPr sz="5979">
                <a:latin typeface="Times New Roman" panose="02020603050405020304" pitchFamily="18" charset="0"/>
              </a:defRPr>
            </a:lvl1pPr>
          </a:lstStyle>
          <a:p>
            <a:fld id="{4C5C4D18-A93C-4456-BF58-5F62622BCDD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ctr" defTabSz="3929547" rtl="0" eaLnBrk="0" fontAlgn="base" hangingPunct="0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-65" charset="-128"/>
        </a:defRPr>
      </a:lvl1pPr>
      <a:lvl2pPr algn="ctr" defTabSz="3929547" rtl="0" eaLnBrk="0" fontAlgn="base" hangingPunct="0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  <a:ea typeface="MS PGothic" panose="020B0600070205080204" pitchFamily="34" charset="-128"/>
          <a:cs typeface="ＭＳ Ｐゴシック" pitchFamily="-65" charset="-128"/>
        </a:defRPr>
      </a:lvl2pPr>
      <a:lvl3pPr algn="ctr" defTabSz="3929547" rtl="0" eaLnBrk="0" fontAlgn="base" hangingPunct="0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  <a:ea typeface="MS PGothic" panose="020B0600070205080204" pitchFamily="34" charset="-128"/>
          <a:cs typeface="ＭＳ Ｐゴシック" pitchFamily="-65" charset="-128"/>
        </a:defRPr>
      </a:lvl3pPr>
      <a:lvl4pPr algn="ctr" defTabSz="3929547" rtl="0" eaLnBrk="0" fontAlgn="base" hangingPunct="0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  <a:ea typeface="MS PGothic" panose="020B0600070205080204" pitchFamily="34" charset="-128"/>
          <a:cs typeface="ＭＳ Ｐゴシック" pitchFamily="-65" charset="-128"/>
        </a:defRPr>
      </a:lvl4pPr>
      <a:lvl5pPr algn="ctr" defTabSz="3929547" rtl="0" eaLnBrk="0" fontAlgn="base" hangingPunct="0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  <a:ea typeface="MS PGothic" panose="020B0600070205080204" pitchFamily="34" charset="-128"/>
          <a:cs typeface="ＭＳ Ｐゴシック" pitchFamily="-65" charset="-128"/>
        </a:defRPr>
      </a:lvl5pPr>
      <a:lvl6pPr marL="440868" algn="ctr" defTabSz="3929547" rtl="0" fontAlgn="base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</a:defRPr>
      </a:lvl6pPr>
      <a:lvl7pPr marL="881737" algn="ctr" defTabSz="3929547" rtl="0" fontAlgn="base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</a:defRPr>
      </a:lvl7pPr>
      <a:lvl8pPr marL="1322605" algn="ctr" defTabSz="3929547" rtl="0" fontAlgn="base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</a:defRPr>
      </a:lvl8pPr>
      <a:lvl9pPr marL="1763473" algn="ctr" defTabSz="3929547" rtl="0" fontAlgn="base">
        <a:spcBef>
          <a:spcPct val="0"/>
        </a:spcBef>
        <a:spcAft>
          <a:spcPct val="0"/>
        </a:spcAft>
        <a:defRPr sz="18899">
          <a:solidFill>
            <a:schemeClr val="tx2"/>
          </a:solidFill>
          <a:latin typeface="Times New Roman" pitchFamily="-65" charset="0"/>
        </a:defRPr>
      </a:lvl9pPr>
    </p:titleStyle>
    <p:bodyStyle>
      <a:lvl1pPr marL="1474155" indent="-1474155" algn="l" defTabSz="3929547" rtl="0" eaLnBrk="0" fontAlgn="base" hangingPunct="0">
        <a:spcBef>
          <a:spcPct val="20000"/>
        </a:spcBef>
        <a:spcAft>
          <a:spcPct val="0"/>
        </a:spcAft>
        <a:buChar char="•"/>
        <a:defRPr sz="13789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65" charset="-128"/>
        </a:defRPr>
      </a:lvl1pPr>
      <a:lvl2pPr marL="3193235" indent="-1227696" algn="l" defTabSz="3929547" rtl="0" eaLnBrk="0" fontAlgn="base" hangingPunct="0">
        <a:spcBef>
          <a:spcPct val="20000"/>
        </a:spcBef>
        <a:spcAft>
          <a:spcPct val="0"/>
        </a:spcAft>
        <a:buChar char="–"/>
        <a:defRPr sz="12054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2pPr>
      <a:lvl3pPr marL="4912317" indent="-982769" algn="l" defTabSz="3929547" rtl="0" eaLnBrk="0" fontAlgn="base" hangingPunct="0">
        <a:spcBef>
          <a:spcPct val="20000"/>
        </a:spcBef>
        <a:spcAft>
          <a:spcPct val="0"/>
        </a:spcAft>
        <a:buChar char="•"/>
        <a:defRPr sz="10318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3pPr>
      <a:lvl4pPr marL="6877855" indent="-982769" algn="l" defTabSz="3929547" rtl="0" eaLnBrk="0" fontAlgn="base" hangingPunct="0">
        <a:spcBef>
          <a:spcPct val="20000"/>
        </a:spcBef>
        <a:spcAft>
          <a:spcPct val="0"/>
        </a:spcAft>
        <a:buChar char="–"/>
        <a:defRPr sz="8582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4pPr>
      <a:lvl5pPr marL="8841863" indent="-981240" algn="l" defTabSz="3929547" rtl="0" eaLnBrk="0" fontAlgn="base" hangingPunct="0">
        <a:spcBef>
          <a:spcPct val="20000"/>
        </a:spcBef>
        <a:spcAft>
          <a:spcPct val="0"/>
        </a:spcAft>
        <a:buChar char="»"/>
        <a:defRPr sz="8582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5pPr>
      <a:lvl6pPr marL="9282732" indent="-981240" algn="l" defTabSz="3929547" rtl="0" fontAlgn="base">
        <a:spcBef>
          <a:spcPct val="20000"/>
        </a:spcBef>
        <a:spcAft>
          <a:spcPct val="0"/>
        </a:spcAft>
        <a:buChar char="»"/>
        <a:defRPr sz="8582">
          <a:solidFill>
            <a:schemeClr val="tx1"/>
          </a:solidFill>
          <a:latin typeface="+mn-lt"/>
          <a:ea typeface="ＭＳ Ｐゴシック" pitchFamily="-65" charset="-128"/>
        </a:defRPr>
      </a:lvl6pPr>
      <a:lvl7pPr marL="9723600" indent="-981240" algn="l" defTabSz="3929547" rtl="0" fontAlgn="base">
        <a:spcBef>
          <a:spcPct val="20000"/>
        </a:spcBef>
        <a:spcAft>
          <a:spcPct val="0"/>
        </a:spcAft>
        <a:buChar char="»"/>
        <a:defRPr sz="8582">
          <a:solidFill>
            <a:schemeClr val="tx1"/>
          </a:solidFill>
          <a:latin typeface="+mn-lt"/>
          <a:ea typeface="ＭＳ Ｐゴシック" pitchFamily="-65" charset="-128"/>
        </a:defRPr>
      </a:lvl7pPr>
      <a:lvl8pPr marL="10164468" indent="-981240" algn="l" defTabSz="3929547" rtl="0" fontAlgn="base">
        <a:spcBef>
          <a:spcPct val="20000"/>
        </a:spcBef>
        <a:spcAft>
          <a:spcPct val="0"/>
        </a:spcAft>
        <a:buChar char="»"/>
        <a:defRPr sz="8582">
          <a:solidFill>
            <a:schemeClr val="tx1"/>
          </a:solidFill>
          <a:latin typeface="+mn-lt"/>
          <a:ea typeface="ＭＳ Ｐゴシック" pitchFamily="-65" charset="-128"/>
        </a:defRPr>
      </a:lvl8pPr>
      <a:lvl9pPr marL="10605337" indent="-981240" algn="l" defTabSz="3929547" rtl="0" fontAlgn="base">
        <a:spcBef>
          <a:spcPct val="20000"/>
        </a:spcBef>
        <a:spcAft>
          <a:spcPct val="0"/>
        </a:spcAft>
        <a:buChar char="»"/>
        <a:defRPr sz="8582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0868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1737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2605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3473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4343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5212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6080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6948" algn="l" defTabSz="440868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chart" Target="../charts/chart4.xml"/><Relationship Id="rId18" Type="http://schemas.openxmlformats.org/officeDocument/2006/relationships/image" Target="../media/image12.JPG"/><Relationship Id="rId3" Type="http://schemas.openxmlformats.org/officeDocument/2006/relationships/image" Target="../media/image2.png"/><Relationship Id="rId21" Type="http://schemas.openxmlformats.org/officeDocument/2006/relationships/image" Target="../media/image15.JPG"/><Relationship Id="rId7" Type="http://schemas.openxmlformats.org/officeDocument/2006/relationships/image" Target="../media/image5.jpg"/><Relationship Id="rId12" Type="http://schemas.openxmlformats.org/officeDocument/2006/relationships/chart" Target="../charts/chart3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JP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chart" Target="../charts/chart2.xml"/><Relationship Id="rId5" Type="http://schemas.openxmlformats.org/officeDocument/2006/relationships/image" Target="../media/image3.png"/><Relationship Id="rId15" Type="http://schemas.openxmlformats.org/officeDocument/2006/relationships/image" Target="../media/image9.JPG"/><Relationship Id="rId10" Type="http://schemas.openxmlformats.org/officeDocument/2006/relationships/chart" Target="../charts/chart1.xml"/><Relationship Id="rId19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7.jpg"/><Relationship Id="rId14" Type="http://schemas.openxmlformats.org/officeDocument/2006/relationships/image" Target="../media/image8.png"/><Relationship Id="rId2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7" name="矩形: 圆角 14346">
            <a:extLst>
              <a:ext uri="{FF2B5EF4-FFF2-40B4-BE49-F238E27FC236}">
                <a16:creationId xmlns:a16="http://schemas.microsoft.com/office/drawing/2014/main" id="{5BEF2040-EBAE-93A8-6C4C-E99B7049841F}"/>
              </a:ext>
            </a:extLst>
          </p:cNvPr>
          <p:cNvSpPr/>
          <p:nvPr/>
        </p:nvSpPr>
        <p:spPr>
          <a:xfrm>
            <a:off x="13770457" y="13599783"/>
            <a:ext cx="23156343" cy="46555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 Box 12"/>
          <p:cNvSpPr txBox="1">
            <a:spLocks noChangeArrowheads="1"/>
          </p:cNvSpPr>
          <p:nvPr/>
        </p:nvSpPr>
        <p:spPr bwMode="auto">
          <a:xfrm>
            <a:off x="12237984" y="6202733"/>
            <a:ext cx="24891314" cy="23601689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81743" tIns="440871" rIns="881743" bIns="881743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8000" b="1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Methods</a:t>
            </a:r>
          </a:p>
          <a:p>
            <a:pPr eaLnBrk="1" hangingPunct="1">
              <a:spcBef>
                <a:spcPts val="483"/>
              </a:spcBef>
            </a:pPr>
            <a:endParaRPr lang="en-US" altLang="ja-JP" sz="6364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6364" dirty="0">
              <a:solidFill>
                <a:schemeClr val="accent2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3856" i="1" dirty="0">
              <a:solidFill>
                <a:schemeClr val="accent2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1562270" y="6190333"/>
            <a:ext cx="10136981" cy="11183268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81743" tIns="440871" rIns="881743" bIns="881743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6364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Motivation</a:t>
            </a:r>
          </a:p>
        </p:txBody>
      </p:sp>
      <p:sp>
        <p:nvSpPr>
          <p:cNvPr id="14340" name="Text Box 11"/>
          <p:cNvSpPr txBox="1">
            <a:spLocks noChangeArrowheads="1"/>
          </p:cNvSpPr>
          <p:nvPr/>
        </p:nvSpPr>
        <p:spPr bwMode="auto">
          <a:xfrm>
            <a:off x="1549461" y="17915602"/>
            <a:ext cx="10141218" cy="11802748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81743" tIns="440871" rIns="881743" bIns="881743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6364" b="1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Dataset</a:t>
            </a:r>
            <a:endParaRPr lang="en-US" altLang="en-US" sz="6364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4342" name="Text Box 13"/>
          <p:cNvSpPr txBox="1">
            <a:spLocks noChangeArrowheads="1"/>
          </p:cNvSpPr>
          <p:nvPr/>
        </p:nvSpPr>
        <p:spPr bwMode="auto">
          <a:xfrm>
            <a:off x="37825320" y="6263666"/>
            <a:ext cx="10136981" cy="11052022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81743" tIns="440871" rIns="881743" bIns="881743"/>
          <a:lstStyle>
            <a:lvl1pPr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6364" b="1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Results</a:t>
            </a:r>
          </a:p>
        </p:txBody>
      </p:sp>
      <p:sp>
        <p:nvSpPr>
          <p:cNvPr id="3" name="Rectangle 180"/>
          <p:cNvSpPr>
            <a:spLocks noChangeArrowheads="1"/>
          </p:cNvSpPr>
          <p:nvPr/>
        </p:nvSpPr>
        <p:spPr bwMode="auto">
          <a:xfrm>
            <a:off x="1562271" y="1164417"/>
            <a:ext cx="36009125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zh-CN" sz="14400" b="1" dirty="0">
                <a:latin typeface="微软雅黑" panose="020B0503020204020204" pitchFamily="34" charset="-122"/>
                <a:ea typeface="微软雅黑" panose="020B0503020204020204" pitchFamily="34" charset="-122"/>
                <a:cs typeface="Leelawadee UI" panose="020B0502040204020203" pitchFamily="34" charset="-34"/>
              </a:rPr>
              <a:t>Deep Learning for Distinguishing AI Generated Images</a:t>
            </a:r>
            <a:endParaRPr lang="lv-LV" sz="14400" b="1" dirty="0">
              <a:latin typeface="微软雅黑" panose="020B0503020204020204" pitchFamily="34" charset="-122"/>
              <a:ea typeface="微软雅黑" panose="020B0503020204020204" pitchFamily="34" charset="-122"/>
              <a:cs typeface="Leelawadee UI" panose="020B0502040204020203" pitchFamily="34" charset="-34"/>
            </a:endParaRPr>
          </a:p>
        </p:txBody>
      </p:sp>
      <p:sp>
        <p:nvSpPr>
          <p:cNvPr id="14346" name="Text Box 15"/>
          <p:cNvSpPr txBox="1">
            <a:spLocks noChangeArrowheads="1"/>
          </p:cNvSpPr>
          <p:nvPr/>
        </p:nvSpPr>
        <p:spPr bwMode="auto">
          <a:xfrm>
            <a:off x="37825320" y="17922688"/>
            <a:ext cx="10140043" cy="11881734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81743" tIns="440871" rIns="881743" bIns="881743"/>
          <a:lstStyle>
            <a:lvl1pPr marL="500063" indent="-500063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6360" b="1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Conclusions</a:t>
            </a:r>
          </a:p>
        </p:txBody>
      </p:sp>
      <p:grpSp>
        <p:nvGrpSpPr>
          <p:cNvPr id="14338" name="组合 14337">
            <a:extLst>
              <a:ext uri="{FF2B5EF4-FFF2-40B4-BE49-F238E27FC236}">
                <a16:creationId xmlns:a16="http://schemas.microsoft.com/office/drawing/2014/main" id="{917D48B6-7B0C-5A78-4DCE-F08342F35722}"/>
              </a:ext>
            </a:extLst>
          </p:cNvPr>
          <p:cNvGrpSpPr/>
          <p:nvPr/>
        </p:nvGrpSpPr>
        <p:grpSpPr>
          <a:xfrm>
            <a:off x="37963662" y="2250824"/>
            <a:ext cx="9204135" cy="2369880"/>
            <a:chOff x="38649459" y="1532370"/>
            <a:chExt cx="9204135" cy="23698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3B809-9BA6-469D-9DD0-E6C31E9578E7}"/>
                </a:ext>
              </a:extLst>
            </p:cNvPr>
            <p:cNvSpPr txBox="1"/>
            <p:nvPr/>
          </p:nvSpPr>
          <p:spPr>
            <a:xfrm>
              <a:off x="40609179" y="1532370"/>
              <a:ext cx="7244415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err="1">
                  <a:solidFill>
                    <a:srgbClr val="31092D"/>
                  </a:solidFill>
                  <a:latin typeface="Leelawadee UI" panose="020B0502040204020203" pitchFamily="34" charset="-34"/>
                  <a:ea typeface="Segoe UI Black" panose="020B0A02040204020203" pitchFamily="34" charset="0"/>
                  <a:cs typeface="Leelawadee UI" panose="020B0502040204020203" pitchFamily="34" charset="-34"/>
                </a:rPr>
                <a:t>Chuxuan</a:t>
              </a:r>
              <a:r>
                <a:rPr lang="en-US" sz="6000" b="1" dirty="0">
                  <a:solidFill>
                    <a:srgbClr val="31092D"/>
                  </a:solidFill>
                  <a:latin typeface="Leelawadee UI" panose="020B0502040204020203" pitchFamily="34" charset="-34"/>
                  <a:ea typeface="Segoe UI Black" panose="020B0A02040204020203" pitchFamily="34" charset="0"/>
                  <a:cs typeface="Leelawadee UI" panose="020B0502040204020203" pitchFamily="34" charset="-34"/>
                </a:rPr>
                <a:t> Yin</a:t>
              </a:r>
              <a:endParaRPr lang="lv-LV" sz="6000" dirty="0">
                <a:solidFill>
                  <a:srgbClr val="31092D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  <a:p>
              <a:r>
                <a:rPr lang="en-US" sz="4400" dirty="0">
                  <a:solidFill>
                    <a:srgbClr val="31092D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Master of Computer </a:t>
              </a:r>
              <a:r>
                <a:rPr lang="en-US" altLang="zh-CN" sz="4400" dirty="0">
                  <a:solidFill>
                    <a:srgbClr val="31092D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Science</a:t>
              </a:r>
              <a:endParaRPr lang="en-US" sz="4400" dirty="0">
                <a:solidFill>
                  <a:srgbClr val="31092D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  <a:p>
              <a:r>
                <a:rPr lang="en-US" sz="4400" dirty="0">
                  <a:solidFill>
                    <a:srgbClr val="31092D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cy48@rice.edu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6321" y1="62712" x2="66321" y2="62712"/>
                          <a14:foregroundMark x1="65803" y1="62712" x2="44041" y2="47458"/>
                          <a14:foregroundMark x1="45078" y1="44068" x2="34197" y2="36723"/>
                          <a14:foregroundMark x1="52850" y1="30508" x2="67876" y2="57627"/>
                          <a14:foregroundMark x1="68394" y1="53107" x2="66321" y2="76836"/>
                          <a14:foregroundMark x1="22798" y1="26554" x2="23316" y2="44633"/>
                          <a14:foregroundMark x1="39378" y1="40678" x2="33679" y2="711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49459" y="1706542"/>
              <a:ext cx="1929758" cy="1769778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2370657" y="7829067"/>
            <a:ext cx="86315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If we want to distinguish AI generated images, maybe neural network itself could be a better classifier than human being?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411437" y="19769607"/>
            <a:ext cx="864184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200 training and 100 testing images for three different kind of images separately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Mixed all these images together to make a big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Each image is carefully selected, preprocessed to fit 200 * 200 dimension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9C32A66-7A8B-72B4-15CC-FDF9FC0BA872}"/>
              </a:ext>
            </a:extLst>
          </p:cNvPr>
          <p:cNvGrpSpPr/>
          <p:nvPr/>
        </p:nvGrpSpPr>
        <p:grpSpPr>
          <a:xfrm>
            <a:off x="2506436" y="10814499"/>
            <a:ext cx="7938129" cy="5787532"/>
            <a:chOff x="2506436" y="10814499"/>
            <a:chExt cx="7938129" cy="578753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D7139C6-F732-5DC2-CB37-80A665078918}"/>
                </a:ext>
              </a:extLst>
            </p:cNvPr>
            <p:cNvGrpSpPr/>
            <p:nvPr/>
          </p:nvGrpSpPr>
          <p:grpSpPr>
            <a:xfrm>
              <a:off x="2506436" y="10814499"/>
              <a:ext cx="7938129" cy="4722312"/>
              <a:chOff x="2506436" y="10814499"/>
              <a:chExt cx="7938129" cy="4722312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12FF944-A20B-BB72-75DB-27E2D2DE1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7595"/>
              <a:stretch/>
            </p:blipFill>
            <p:spPr>
              <a:xfrm>
                <a:off x="2506436" y="10814499"/>
                <a:ext cx="3826613" cy="472231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BDDAF79B-E674-AB80-8D46-00ADD482D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7728"/>
              <a:stretch/>
            </p:blipFill>
            <p:spPr>
              <a:xfrm>
                <a:off x="6617952" y="10814499"/>
                <a:ext cx="3826613" cy="472231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9B6BF3-787E-2314-A456-0335E6230458}"/>
                </a:ext>
              </a:extLst>
            </p:cNvPr>
            <p:cNvSpPr txBox="1"/>
            <p:nvPr/>
          </p:nvSpPr>
          <p:spPr>
            <a:xfrm>
              <a:off x="2760437" y="16078811"/>
              <a:ext cx="74757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 UI" panose="020B0502040204020203" pitchFamily="34" charset="-34"/>
                </a:rPr>
                <a:t>We might be not able to distinguish that…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 UI" panose="020B0502040204020203" pitchFamily="34" charset="-34"/>
              </a:endParaRPr>
            </a:p>
          </p:txBody>
        </p:sp>
      </p:grpSp>
      <p:grpSp>
        <p:nvGrpSpPr>
          <p:cNvPr id="14337" name="组合 14336">
            <a:extLst>
              <a:ext uri="{FF2B5EF4-FFF2-40B4-BE49-F238E27FC236}">
                <a16:creationId xmlns:a16="http://schemas.microsoft.com/office/drawing/2014/main" id="{86A62FDF-3BAA-CCF4-A354-EF348BB65575}"/>
              </a:ext>
            </a:extLst>
          </p:cNvPr>
          <p:cNvGrpSpPr/>
          <p:nvPr/>
        </p:nvGrpSpPr>
        <p:grpSpPr>
          <a:xfrm>
            <a:off x="2836636" y="25316497"/>
            <a:ext cx="7819309" cy="3289168"/>
            <a:chOff x="2836636" y="25138697"/>
            <a:chExt cx="7819309" cy="328916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D6ED501-1F1D-32A3-4D9D-547CCA3BAEF7}"/>
                </a:ext>
              </a:extLst>
            </p:cNvPr>
            <p:cNvGrpSpPr/>
            <p:nvPr/>
          </p:nvGrpSpPr>
          <p:grpSpPr>
            <a:xfrm>
              <a:off x="2836636" y="25138697"/>
              <a:ext cx="7819309" cy="2521903"/>
              <a:chOff x="2760436" y="25494297"/>
              <a:chExt cx="7819309" cy="2521903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EB7D8481-A14A-976B-D299-1B59EB3B4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436" y="25494299"/>
                <a:ext cx="2521901" cy="2521901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2EC4242-0DA8-DB74-4CDD-EAE0BFB3B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9140" y="25494298"/>
                <a:ext cx="2521901" cy="2521901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4D8496D-CFCF-B2DE-F0D3-0891D8DB1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57844" y="25494297"/>
                <a:ext cx="2521901" cy="2521901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65BE8A5-D5AB-5F58-1DA3-859113C46BE6}"/>
                </a:ext>
              </a:extLst>
            </p:cNvPr>
            <p:cNvSpPr txBox="1"/>
            <p:nvPr/>
          </p:nvSpPr>
          <p:spPr>
            <a:xfrm>
              <a:off x="3382304" y="27904645"/>
              <a:ext cx="14305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Avatar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CBD81EC-A9A8-1685-B5E2-1E8A84E78350}"/>
                </a:ext>
              </a:extLst>
            </p:cNvPr>
            <p:cNvSpPr txBox="1"/>
            <p:nvPr/>
          </p:nvSpPr>
          <p:spPr>
            <a:xfrm>
              <a:off x="6017078" y="27904645"/>
              <a:ext cx="14305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Castle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6" name="文本框 14335">
              <a:extLst>
                <a:ext uri="{FF2B5EF4-FFF2-40B4-BE49-F238E27FC236}">
                  <a16:creationId xmlns:a16="http://schemas.microsoft.com/office/drawing/2014/main" id="{BF9AC47E-F0C7-BAB8-7BE3-A555A043FC09}"/>
                </a:ext>
              </a:extLst>
            </p:cNvPr>
            <p:cNvSpPr txBox="1"/>
            <p:nvPr/>
          </p:nvSpPr>
          <p:spPr>
            <a:xfrm>
              <a:off x="8651852" y="27904645"/>
              <a:ext cx="14305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Car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1" name="Rectangle 4">
            <a:extLst>
              <a:ext uri="{FF2B5EF4-FFF2-40B4-BE49-F238E27FC236}">
                <a16:creationId xmlns:a16="http://schemas.microsoft.com/office/drawing/2014/main" id="{AAEBCCA9-0A80-4BDD-2715-8D687D572FB5}"/>
              </a:ext>
            </a:extLst>
          </p:cNvPr>
          <p:cNvSpPr/>
          <p:nvPr/>
        </p:nvSpPr>
        <p:spPr>
          <a:xfrm>
            <a:off x="13292656" y="8006867"/>
            <a:ext cx="231563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We’ll try to train three different models to complete this task: training a resnet50 model from scratch, fine-tuning pretrained </a:t>
            </a:r>
            <a:r>
              <a:rPr lang="en-US" sz="4000" dirty="0" err="1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GoogleNet</a:t>
            </a:r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 model, using a fine-grained classification model called </a:t>
            </a:r>
            <a:r>
              <a:rPr lang="en-US" sz="4000" dirty="0" err="1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ViT</a:t>
            </a:r>
            <a:endParaRPr lang="en-US" sz="4000" dirty="0">
              <a:latin typeface="Leelawadee UI" panose="020B0502040204020203" pitchFamily="34" charset="-34"/>
              <a:ea typeface="微软雅黑" panose="020B0503020204020204" pitchFamily="34" charset="-122"/>
              <a:cs typeface="Leelawadee UI" panose="020B0502040204020203" pitchFamily="34" charset="-3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eelawadee UI" panose="020B0502040204020203" pitchFamily="34" charset="-34"/>
                <a:ea typeface="微软雅黑" panose="020B0503020204020204" pitchFamily="34" charset="-122"/>
                <a:cs typeface="Leelawadee UI" panose="020B0502040204020203" pitchFamily="34" charset="-34"/>
              </a:rPr>
              <a:t>For hyper-parameters, we choose to train 300 epochs in batch-size 100, use cross-entropy loss function and SGD optimizer, set the learning rate 1e-3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1C59EE5-5065-6CE2-AFE7-9BDB2016BCA5}"/>
              </a:ext>
            </a:extLst>
          </p:cNvPr>
          <p:cNvSpPr txBox="1"/>
          <p:nvPr/>
        </p:nvSpPr>
        <p:spPr>
          <a:xfrm>
            <a:off x="14790493" y="27692666"/>
            <a:ext cx="4222782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ViT</a:t>
            </a:r>
            <a:r>
              <a:rPr lang="en-US" altLang="zh-CN" dirty="0">
                <a:solidFill>
                  <a:schemeClr val="bg1"/>
                </a:solidFill>
              </a:rPr>
              <a:t>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4377" name="组合 14376">
            <a:extLst>
              <a:ext uri="{FF2B5EF4-FFF2-40B4-BE49-F238E27FC236}">
                <a16:creationId xmlns:a16="http://schemas.microsoft.com/office/drawing/2014/main" id="{5760D892-282A-242B-0902-88384E9CB2D4}"/>
              </a:ext>
            </a:extLst>
          </p:cNvPr>
          <p:cNvGrpSpPr/>
          <p:nvPr/>
        </p:nvGrpSpPr>
        <p:grpSpPr>
          <a:xfrm>
            <a:off x="38449448" y="8221369"/>
            <a:ext cx="4216302" cy="4133397"/>
            <a:chOff x="38283297" y="8088634"/>
            <a:chExt cx="3749606" cy="3867851"/>
          </a:xfrm>
        </p:grpSpPr>
        <p:graphicFrame>
          <p:nvGraphicFramePr>
            <p:cNvPr id="14375" name="图表 14374">
              <a:extLst>
                <a:ext uri="{FF2B5EF4-FFF2-40B4-BE49-F238E27FC236}">
                  <a16:creationId xmlns:a16="http://schemas.microsoft.com/office/drawing/2014/main" id="{97605B5A-A86D-E284-B45B-694ADA23B7A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4824420"/>
                </p:ext>
              </p:extLst>
            </p:nvPr>
          </p:nvGraphicFramePr>
          <p:xfrm>
            <a:off x="38283297" y="8088634"/>
            <a:ext cx="3749606" cy="3867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4376" name="文本框 14375">
              <a:extLst>
                <a:ext uri="{FF2B5EF4-FFF2-40B4-BE49-F238E27FC236}">
                  <a16:creationId xmlns:a16="http://schemas.microsoft.com/office/drawing/2014/main" id="{4FEB2816-39BB-5487-1A40-1C47F1DFFD6A}"/>
                </a:ext>
              </a:extLst>
            </p:cNvPr>
            <p:cNvSpPr txBox="1"/>
            <p:nvPr/>
          </p:nvSpPr>
          <p:spPr>
            <a:xfrm>
              <a:off x="39209296" y="9360839"/>
              <a:ext cx="1897607" cy="123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Avatar</a:t>
              </a:r>
            </a:p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74%</a:t>
              </a:r>
              <a:endParaRPr lang="zh-CN" altLang="en-US" sz="4000" b="1" dirty="0"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  <p:grpSp>
        <p:nvGrpSpPr>
          <p:cNvPr id="14381" name="组合 14380">
            <a:extLst>
              <a:ext uri="{FF2B5EF4-FFF2-40B4-BE49-F238E27FC236}">
                <a16:creationId xmlns:a16="http://schemas.microsoft.com/office/drawing/2014/main" id="{7014D920-79A2-FF73-CD30-9D84AE09629E}"/>
              </a:ext>
            </a:extLst>
          </p:cNvPr>
          <p:cNvGrpSpPr/>
          <p:nvPr/>
        </p:nvGrpSpPr>
        <p:grpSpPr>
          <a:xfrm>
            <a:off x="43125054" y="8213138"/>
            <a:ext cx="4216302" cy="4141628"/>
            <a:chOff x="38283297" y="8088634"/>
            <a:chExt cx="3749606" cy="3867851"/>
          </a:xfrm>
        </p:grpSpPr>
        <p:graphicFrame>
          <p:nvGraphicFramePr>
            <p:cNvPr id="14382" name="图表 14381">
              <a:extLst>
                <a:ext uri="{FF2B5EF4-FFF2-40B4-BE49-F238E27FC236}">
                  <a16:creationId xmlns:a16="http://schemas.microsoft.com/office/drawing/2014/main" id="{E3CCD9B0-F852-EFAD-9C7C-8BEEDF0EDD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751061"/>
                </p:ext>
              </p:extLst>
            </p:nvPr>
          </p:nvGraphicFramePr>
          <p:xfrm>
            <a:off x="38283297" y="8088634"/>
            <a:ext cx="3749606" cy="3867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4383" name="文本框 14382">
              <a:extLst>
                <a:ext uri="{FF2B5EF4-FFF2-40B4-BE49-F238E27FC236}">
                  <a16:creationId xmlns:a16="http://schemas.microsoft.com/office/drawing/2014/main" id="{5DA8FE30-958C-168F-C2BF-2D569B339945}"/>
                </a:ext>
              </a:extLst>
            </p:cNvPr>
            <p:cNvSpPr txBox="1"/>
            <p:nvPr/>
          </p:nvSpPr>
          <p:spPr>
            <a:xfrm>
              <a:off x="39420327" y="9365997"/>
              <a:ext cx="1475546" cy="1235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Castle</a:t>
              </a:r>
            </a:p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66%</a:t>
              </a:r>
              <a:endParaRPr lang="zh-CN" altLang="en-US" sz="4000" b="1" dirty="0"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  <p:grpSp>
        <p:nvGrpSpPr>
          <p:cNvPr id="14384" name="组合 14383">
            <a:extLst>
              <a:ext uri="{FF2B5EF4-FFF2-40B4-BE49-F238E27FC236}">
                <a16:creationId xmlns:a16="http://schemas.microsoft.com/office/drawing/2014/main" id="{57C35E46-E70E-7CE9-C8D1-03E56B9A63E5}"/>
              </a:ext>
            </a:extLst>
          </p:cNvPr>
          <p:cNvGrpSpPr/>
          <p:nvPr/>
        </p:nvGrpSpPr>
        <p:grpSpPr>
          <a:xfrm>
            <a:off x="38449447" y="12634416"/>
            <a:ext cx="4216302" cy="4133397"/>
            <a:chOff x="38283297" y="8088634"/>
            <a:chExt cx="3749606" cy="3867851"/>
          </a:xfrm>
        </p:grpSpPr>
        <p:graphicFrame>
          <p:nvGraphicFramePr>
            <p:cNvPr id="14385" name="图表 14384">
              <a:extLst>
                <a:ext uri="{FF2B5EF4-FFF2-40B4-BE49-F238E27FC236}">
                  <a16:creationId xmlns:a16="http://schemas.microsoft.com/office/drawing/2014/main" id="{C637DFCE-A0E0-6E85-2DCD-0F0AD1FC1F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7407932"/>
                </p:ext>
              </p:extLst>
            </p:nvPr>
          </p:nvGraphicFramePr>
          <p:xfrm>
            <a:off x="38283297" y="8088634"/>
            <a:ext cx="3749606" cy="3867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4386" name="文本框 14385">
              <a:extLst>
                <a:ext uri="{FF2B5EF4-FFF2-40B4-BE49-F238E27FC236}">
                  <a16:creationId xmlns:a16="http://schemas.microsoft.com/office/drawing/2014/main" id="{ABF41B6A-6602-1D1A-0287-7815B45C40B7}"/>
                </a:ext>
              </a:extLst>
            </p:cNvPr>
            <p:cNvSpPr txBox="1"/>
            <p:nvPr/>
          </p:nvSpPr>
          <p:spPr>
            <a:xfrm>
              <a:off x="39209296" y="9360839"/>
              <a:ext cx="1897607" cy="123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Car</a:t>
              </a:r>
            </a:p>
            <a:p>
              <a:pPr algn="ctr"/>
              <a:r>
                <a:rPr lang="en-US" altLang="zh-CN" sz="4000" b="1">
                  <a:latin typeface="Leelawadee UI" panose="020B0502040204020203" pitchFamily="34" charset="-34"/>
                  <a:cs typeface="Leelawadee UI" panose="020B0502040204020203" pitchFamily="34" charset="-34"/>
                </a:rPr>
                <a:t>70%</a:t>
              </a:r>
              <a:endParaRPr lang="zh-CN" altLang="en-US" sz="4000" b="1" dirty="0"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  <p:grpSp>
        <p:nvGrpSpPr>
          <p:cNvPr id="14387" name="组合 14386">
            <a:extLst>
              <a:ext uri="{FF2B5EF4-FFF2-40B4-BE49-F238E27FC236}">
                <a16:creationId xmlns:a16="http://schemas.microsoft.com/office/drawing/2014/main" id="{4754898F-952A-B6C5-33FE-2990FCCE76B8}"/>
              </a:ext>
            </a:extLst>
          </p:cNvPr>
          <p:cNvGrpSpPr/>
          <p:nvPr/>
        </p:nvGrpSpPr>
        <p:grpSpPr>
          <a:xfrm>
            <a:off x="43048398" y="12582927"/>
            <a:ext cx="4216302" cy="4133397"/>
            <a:chOff x="38283297" y="8088634"/>
            <a:chExt cx="3749606" cy="3867851"/>
          </a:xfrm>
        </p:grpSpPr>
        <p:graphicFrame>
          <p:nvGraphicFramePr>
            <p:cNvPr id="14388" name="图表 14387">
              <a:extLst>
                <a:ext uri="{FF2B5EF4-FFF2-40B4-BE49-F238E27FC236}">
                  <a16:creationId xmlns:a16="http://schemas.microsoft.com/office/drawing/2014/main" id="{F8880F80-4E6F-41A2-C472-8ED8BA1D62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4349494"/>
                </p:ext>
              </p:extLst>
            </p:nvPr>
          </p:nvGraphicFramePr>
          <p:xfrm>
            <a:off x="38283297" y="8088634"/>
            <a:ext cx="3749606" cy="3867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4389" name="文本框 14388">
              <a:extLst>
                <a:ext uri="{FF2B5EF4-FFF2-40B4-BE49-F238E27FC236}">
                  <a16:creationId xmlns:a16="http://schemas.microsoft.com/office/drawing/2014/main" id="{A894639F-75C8-E5F3-A22B-CB747CBFD3A9}"/>
                </a:ext>
              </a:extLst>
            </p:cNvPr>
            <p:cNvSpPr txBox="1"/>
            <p:nvPr/>
          </p:nvSpPr>
          <p:spPr>
            <a:xfrm>
              <a:off x="39209296" y="9360839"/>
              <a:ext cx="1897607" cy="123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Mixed</a:t>
              </a:r>
            </a:p>
            <a:p>
              <a:pPr algn="ctr"/>
              <a:r>
                <a:rPr lang="en-US" altLang="zh-CN" sz="4000" b="1" dirty="0">
                  <a:latin typeface="Leelawadee UI" panose="020B0502040204020203" pitchFamily="34" charset="-34"/>
                  <a:cs typeface="Leelawadee UI" panose="020B0502040204020203" pitchFamily="34" charset="-34"/>
                </a:rPr>
                <a:t>72%</a:t>
              </a:r>
              <a:endParaRPr lang="zh-CN" altLang="en-US" sz="4000" b="1" dirty="0"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  <p:sp>
        <p:nvSpPr>
          <p:cNvPr id="14391" name="文本框 14390">
            <a:extLst>
              <a:ext uri="{FF2B5EF4-FFF2-40B4-BE49-F238E27FC236}">
                <a16:creationId xmlns:a16="http://schemas.microsoft.com/office/drawing/2014/main" id="{829AE348-6017-668A-DEDF-0C74D2C446A7}"/>
              </a:ext>
            </a:extLst>
          </p:cNvPr>
          <p:cNvSpPr txBox="1"/>
          <p:nvPr/>
        </p:nvSpPr>
        <p:spPr>
          <a:xfrm>
            <a:off x="38712104" y="19843505"/>
            <a:ext cx="825405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Neural network could achieve more than 70% accuracy on this task after training, </a:t>
            </a:r>
            <a:r>
              <a:rPr lang="en-US" altLang="zh-CN" sz="4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which means it could really distinguish AI generated image to a certain degree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Fine-tuning </a:t>
            </a:r>
            <a:r>
              <a:rPr lang="en-US" altLang="zh-CN" sz="40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GoogleNet</a:t>
            </a:r>
            <a:r>
              <a:rPr lang="en-US" altLang="zh-CN" sz="4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outperforms other models on all these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Neural network perform best on avatar distinguishing(It may be affected by the quality of the dataset)</a:t>
            </a:r>
          </a:p>
          <a:p>
            <a:pPr marL="514350" indent="-514350">
              <a:buFont typeface="+mj-lt"/>
              <a:buAutoNum type="arabicPeriod"/>
            </a:pPr>
            <a:endParaRPr lang="zh-CN" altLang="en-US" sz="40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400B390-B374-0793-CA93-D24847266785}"/>
              </a:ext>
            </a:extLst>
          </p:cNvPr>
          <p:cNvGrpSpPr/>
          <p:nvPr/>
        </p:nvGrpSpPr>
        <p:grpSpPr>
          <a:xfrm>
            <a:off x="13336288" y="12354766"/>
            <a:ext cx="22851475" cy="16248140"/>
            <a:chOff x="13336288" y="12354766"/>
            <a:chExt cx="22851475" cy="16248140"/>
          </a:xfrm>
        </p:grpSpPr>
        <p:grpSp>
          <p:nvGrpSpPr>
            <p:cNvPr id="14343" name="组合 14342">
              <a:extLst>
                <a:ext uri="{FF2B5EF4-FFF2-40B4-BE49-F238E27FC236}">
                  <a16:creationId xmlns:a16="http://schemas.microsoft.com/office/drawing/2014/main" id="{7DBD1B31-9CA9-9620-5BC2-CE260C749789}"/>
                </a:ext>
              </a:extLst>
            </p:cNvPr>
            <p:cNvGrpSpPr/>
            <p:nvPr/>
          </p:nvGrpSpPr>
          <p:grpSpPr>
            <a:xfrm>
              <a:off x="13336288" y="12354766"/>
              <a:ext cx="22851475" cy="16248140"/>
              <a:chOff x="13257903" y="12354766"/>
              <a:chExt cx="22851475" cy="1624814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D77B6D6-656B-F730-D0E4-098F225ED6B1}"/>
                  </a:ext>
                </a:extLst>
              </p:cNvPr>
              <p:cNvGrpSpPr/>
              <p:nvPr/>
            </p:nvGrpSpPr>
            <p:grpSpPr>
              <a:xfrm>
                <a:off x="13257903" y="23514364"/>
                <a:ext cx="22781971" cy="5088542"/>
                <a:chOff x="13257903" y="23514364"/>
                <a:chExt cx="22781971" cy="5088542"/>
              </a:xfrm>
            </p:grpSpPr>
            <p:sp>
              <p:nvSpPr>
                <p:cNvPr id="14350" name="矩形: 圆角 14349">
                  <a:extLst>
                    <a:ext uri="{FF2B5EF4-FFF2-40B4-BE49-F238E27FC236}">
                      <a16:creationId xmlns:a16="http://schemas.microsoft.com/office/drawing/2014/main" id="{CCCDCB26-BA3E-8A27-E3FB-1E7CB0A90157}"/>
                    </a:ext>
                  </a:extLst>
                </p:cNvPr>
                <p:cNvSpPr/>
                <p:nvPr/>
              </p:nvSpPr>
              <p:spPr>
                <a:xfrm>
                  <a:off x="13257903" y="23514364"/>
                  <a:ext cx="22781971" cy="508854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BBE4209F-84E0-FDA2-C78E-42A60A5A9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1" r="30024" b="-1669"/>
                <a:stretch/>
              </p:blipFill>
              <p:spPr>
                <a:xfrm>
                  <a:off x="14591824" y="24031944"/>
                  <a:ext cx="4620120" cy="34821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grpSp>
              <p:nvGrpSpPr>
                <p:cNvPr id="14370" name="组合 14369">
                  <a:extLst>
                    <a:ext uri="{FF2B5EF4-FFF2-40B4-BE49-F238E27FC236}">
                      <a16:creationId xmlns:a16="http://schemas.microsoft.com/office/drawing/2014/main" id="{4E50415F-057A-5DE1-EBF7-D7F5A0C47F61}"/>
                    </a:ext>
                  </a:extLst>
                </p:cNvPr>
                <p:cNvGrpSpPr/>
                <p:nvPr/>
              </p:nvGrpSpPr>
              <p:grpSpPr>
                <a:xfrm>
                  <a:off x="20821465" y="24887203"/>
                  <a:ext cx="2379892" cy="1771650"/>
                  <a:chOff x="21041231" y="19420483"/>
                  <a:chExt cx="2379892" cy="1771650"/>
                </a:xfrm>
              </p:grpSpPr>
              <p:sp>
                <p:nvSpPr>
                  <p:cNvPr id="14368" name="箭头: V 形 14367">
                    <a:extLst>
                      <a:ext uri="{FF2B5EF4-FFF2-40B4-BE49-F238E27FC236}">
                        <a16:creationId xmlns:a16="http://schemas.microsoft.com/office/drawing/2014/main" id="{08AA4052-7159-28F2-929D-09D7A9662F64}"/>
                      </a:ext>
                    </a:extLst>
                  </p:cNvPr>
                  <p:cNvSpPr/>
                  <p:nvPr/>
                </p:nvSpPr>
                <p:spPr>
                  <a:xfrm>
                    <a:off x="21041231" y="19420483"/>
                    <a:ext cx="1122580" cy="1771650"/>
                  </a:xfrm>
                  <a:prstGeom prst="chevr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69" name="箭头: V 形 14368">
                    <a:extLst>
                      <a:ext uri="{FF2B5EF4-FFF2-40B4-BE49-F238E27FC236}">
                        <a16:creationId xmlns:a16="http://schemas.microsoft.com/office/drawing/2014/main" id="{16778F90-2B1E-E2D5-C0C4-0DC32F74EE0D}"/>
                      </a:ext>
                    </a:extLst>
                  </p:cNvPr>
                  <p:cNvSpPr/>
                  <p:nvPr/>
                </p:nvSpPr>
                <p:spPr>
                  <a:xfrm>
                    <a:off x="22298543" y="19420483"/>
                    <a:ext cx="1122580" cy="1771650"/>
                  </a:xfrm>
                  <a:prstGeom prst="chevr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7452C479-B277-46DB-102B-315763741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48888" y="24018895"/>
                  <a:ext cx="4295891" cy="3257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45C9BD23-ACDB-B27F-2AF7-64C883BF95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376250" y="24031944"/>
                  <a:ext cx="4302767" cy="3257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BB3BBF41-CB90-5A13-7DB4-D80479584E29}"/>
                  </a:ext>
                </a:extLst>
              </p:cNvPr>
              <p:cNvGrpSpPr/>
              <p:nvPr/>
            </p:nvGrpSpPr>
            <p:grpSpPr>
              <a:xfrm>
                <a:off x="13327407" y="12354766"/>
                <a:ext cx="22781971" cy="5088542"/>
                <a:chOff x="13327407" y="12354766"/>
                <a:chExt cx="22781971" cy="5088542"/>
              </a:xfrm>
            </p:grpSpPr>
            <p:sp>
              <p:nvSpPr>
                <p:cNvPr id="14348" name="矩形: 圆角 14347">
                  <a:extLst>
                    <a:ext uri="{FF2B5EF4-FFF2-40B4-BE49-F238E27FC236}">
                      <a16:creationId xmlns:a16="http://schemas.microsoft.com/office/drawing/2014/main" id="{EFDC1A65-5DF7-2F90-8C02-D2585930E1C6}"/>
                    </a:ext>
                  </a:extLst>
                </p:cNvPr>
                <p:cNvSpPr/>
                <p:nvPr/>
              </p:nvSpPr>
              <p:spPr>
                <a:xfrm>
                  <a:off x="13327407" y="12354766"/>
                  <a:ext cx="22781971" cy="508854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4363" name="组合 14362">
                  <a:extLst>
                    <a:ext uri="{FF2B5EF4-FFF2-40B4-BE49-F238E27FC236}">
                      <a16:creationId xmlns:a16="http://schemas.microsoft.com/office/drawing/2014/main" id="{583EC815-80E7-E4D7-8E21-C05D5FF62D10}"/>
                    </a:ext>
                  </a:extLst>
                </p:cNvPr>
                <p:cNvGrpSpPr/>
                <p:nvPr/>
              </p:nvGrpSpPr>
              <p:grpSpPr>
                <a:xfrm>
                  <a:off x="14634269" y="12833660"/>
                  <a:ext cx="4860233" cy="4239657"/>
                  <a:chOff x="14615386" y="12803335"/>
                  <a:chExt cx="4860233" cy="4239657"/>
                </a:xfrm>
              </p:grpSpPr>
              <p:pic>
                <p:nvPicPr>
                  <p:cNvPr id="14353" name="图片 14352">
                    <a:extLst>
                      <a:ext uri="{FF2B5EF4-FFF2-40B4-BE49-F238E27FC236}">
                        <a16:creationId xmlns:a16="http://schemas.microsoft.com/office/drawing/2014/main" id="{411377AA-7D03-27F8-B8E8-314B0F222B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615386" y="12803335"/>
                    <a:ext cx="4860233" cy="350710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4354" name="文本框 14353">
                    <a:extLst>
                      <a:ext uri="{FF2B5EF4-FFF2-40B4-BE49-F238E27FC236}">
                        <a16:creationId xmlns:a16="http://schemas.microsoft.com/office/drawing/2014/main" id="{64F3EEC7-85BD-4FB6-C335-5403EA2F990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21527" y="16475016"/>
                    <a:ext cx="2647950" cy="5679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 err="1">
                        <a:solidFill>
                          <a:schemeClr val="bg1">
                            <a:lumMod val="95000"/>
                          </a:schemeClr>
                        </a:solidFill>
                        <a:latin typeface="Leelawadee UI" panose="020B0502040204020203" pitchFamily="34" charset="-34"/>
                        <a:cs typeface="Leelawadee UI" panose="020B0502040204020203" pitchFamily="34" charset="-34"/>
                      </a:rPr>
                      <a:t>resnet</a:t>
                    </a:r>
                    <a:r>
                      <a:rPr lang="en-US" altLang="zh-CN" dirty="0">
                        <a:solidFill>
                          <a:schemeClr val="bg1">
                            <a:lumMod val="95000"/>
                          </a:schemeClr>
                        </a:solidFill>
                        <a:latin typeface="Leelawadee UI" panose="020B0502040204020203" pitchFamily="34" charset="-34"/>
                        <a:cs typeface="Leelawadee UI" panose="020B0502040204020203" pitchFamily="34" charset="-34"/>
                      </a:rPr>
                      <a:t> model</a:t>
                    </a:r>
                    <a:endParaRPr lang="zh-CN" altLang="en-US" dirty="0">
                      <a:solidFill>
                        <a:schemeClr val="bg1">
                          <a:lumMod val="95000"/>
                        </a:schemeClr>
                      </a:solidFill>
                      <a:latin typeface="Leelawadee UI" panose="020B0502040204020203" pitchFamily="34" charset="-34"/>
                      <a:cs typeface="Leelawadee UI" panose="020B0502040204020203" pitchFamily="34" charset="-34"/>
                    </a:endParaRPr>
                  </a:p>
                </p:txBody>
              </p:sp>
            </p:grpSp>
            <p:grpSp>
              <p:nvGrpSpPr>
                <p:cNvPr id="14358" name="组合 14357">
                  <a:extLst>
                    <a:ext uri="{FF2B5EF4-FFF2-40B4-BE49-F238E27FC236}">
                      <a16:creationId xmlns:a16="http://schemas.microsoft.com/office/drawing/2014/main" id="{48E37064-A8E8-1648-A25F-BAB92DB626D0}"/>
                    </a:ext>
                  </a:extLst>
                </p:cNvPr>
                <p:cNvGrpSpPr/>
                <p:nvPr/>
              </p:nvGrpSpPr>
              <p:grpSpPr>
                <a:xfrm>
                  <a:off x="20888831" y="13881734"/>
                  <a:ext cx="2379892" cy="1771650"/>
                  <a:chOff x="21993731" y="13906500"/>
                  <a:chExt cx="2379892" cy="1771650"/>
                </a:xfrm>
              </p:grpSpPr>
              <p:sp>
                <p:nvSpPr>
                  <p:cNvPr id="14355" name="箭头: V 形 14354">
                    <a:extLst>
                      <a:ext uri="{FF2B5EF4-FFF2-40B4-BE49-F238E27FC236}">
                        <a16:creationId xmlns:a16="http://schemas.microsoft.com/office/drawing/2014/main" id="{87C1A4E7-4BEB-1825-6D91-ACAE3DDE7EFD}"/>
                      </a:ext>
                    </a:extLst>
                  </p:cNvPr>
                  <p:cNvSpPr/>
                  <p:nvPr/>
                </p:nvSpPr>
                <p:spPr>
                  <a:xfrm>
                    <a:off x="21993731" y="13906500"/>
                    <a:ext cx="1122580" cy="1771650"/>
                  </a:xfrm>
                  <a:prstGeom prst="chevro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56" name="箭头: V 形 14355">
                    <a:extLst>
                      <a:ext uri="{FF2B5EF4-FFF2-40B4-BE49-F238E27FC236}">
                        <a16:creationId xmlns:a16="http://schemas.microsoft.com/office/drawing/2014/main" id="{F6538E44-8EFF-3C23-B422-9689BC8D85BA}"/>
                      </a:ext>
                    </a:extLst>
                  </p:cNvPr>
                  <p:cNvSpPr/>
                  <p:nvPr/>
                </p:nvSpPr>
                <p:spPr>
                  <a:xfrm>
                    <a:off x="23251043" y="13906500"/>
                    <a:ext cx="1122580" cy="1771650"/>
                  </a:xfrm>
                  <a:prstGeom prst="chevro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0CAC3E91-C774-8172-9A05-29981DE865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648888" y="12971347"/>
                  <a:ext cx="4149220" cy="32656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D355B16B-6A6D-90BF-7211-7D4A8CDED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76250" y="13029692"/>
                  <a:ext cx="4114254" cy="320734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D0B7439-5467-89E6-FB96-9EB2647C31AF}"/>
                  </a:ext>
                </a:extLst>
              </p:cNvPr>
              <p:cNvGrpSpPr/>
              <p:nvPr/>
            </p:nvGrpSpPr>
            <p:grpSpPr>
              <a:xfrm>
                <a:off x="13257903" y="17943402"/>
                <a:ext cx="22781971" cy="5088542"/>
                <a:chOff x="13257903" y="17943402"/>
                <a:chExt cx="22781971" cy="5088542"/>
              </a:xfrm>
            </p:grpSpPr>
            <p:sp>
              <p:nvSpPr>
                <p:cNvPr id="14349" name="矩形: 圆角 14348">
                  <a:extLst>
                    <a:ext uri="{FF2B5EF4-FFF2-40B4-BE49-F238E27FC236}">
                      <a16:creationId xmlns:a16="http://schemas.microsoft.com/office/drawing/2014/main" id="{43ED4484-43B8-AD69-9578-13E712617C0A}"/>
                    </a:ext>
                  </a:extLst>
                </p:cNvPr>
                <p:cNvSpPr/>
                <p:nvPr/>
              </p:nvSpPr>
              <p:spPr>
                <a:xfrm>
                  <a:off x="13257903" y="17943402"/>
                  <a:ext cx="22781971" cy="5088542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49A7C808-E560-E34E-C78F-DD2FA06E1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041629" y="18737785"/>
                  <a:ext cx="6045511" cy="283224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8BDEEBD-E87A-EAEA-F8AB-25A212437EEE}"/>
                    </a:ext>
                  </a:extLst>
                </p:cNvPr>
                <p:cNvSpPr txBox="1"/>
                <p:nvPr/>
              </p:nvSpPr>
              <p:spPr>
                <a:xfrm>
                  <a:off x="15413384" y="21886801"/>
                  <a:ext cx="3302000" cy="5679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GoogleNet</a:t>
                  </a:r>
                  <a:r>
                    <a:rPr lang="en-US" altLang="zh-CN" dirty="0">
                      <a:solidFill>
                        <a:schemeClr val="bg1">
                          <a:lumMod val="95000"/>
                        </a:schemeClr>
                      </a:solidFill>
                    </a:rPr>
                    <a:t> model</a:t>
                  </a:r>
                  <a:endParaRPr lang="zh-CN" alt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B3F6BD19-8067-0C1B-F28E-A72E50C6A9D1}"/>
                    </a:ext>
                  </a:extLst>
                </p:cNvPr>
                <p:cNvGrpSpPr/>
                <p:nvPr/>
              </p:nvGrpSpPr>
              <p:grpSpPr>
                <a:xfrm>
                  <a:off x="20888831" y="19268083"/>
                  <a:ext cx="2379892" cy="1771650"/>
                  <a:chOff x="21041231" y="14034134"/>
                  <a:chExt cx="2379892" cy="1771650"/>
                </a:xfrm>
              </p:grpSpPr>
              <p:sp>
                <p:nvSpPr>
                  <p:cNvPr id="39" name="箭头: V 形 38">
                    <a:extLst>
                      <a:ext uri="{FF2B5EF4-FFF2-40B4-BE49-F238E27FC236}">
                        <a16:creationId xmlns:a16="http://schemas.microsoft.com/office/drawing/2014/main" id="{8500744D-53FA-0B00-7A6E-5172B83E4111}"/>
                      </a:ext>
                    </a:extLst>
                  </p:cNvPr>
                  <p:cNvSpPr/>
                  <p:nvPr/>
                </p:nvSpPr>
                <p:spPr>
                  <a:xfrm>
                    <a:off x="21041231" y="14034134"/>
                    <a:ext cx="1122580" cy="1771650"/>
                  </a:xfrm>
                  <a:prstGeom prst="chevr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箭头: V 形 39">
                    <a:extLst>
                      <a:ext uri="{FF2B5EF4-FFF2-40B4-BE49-F238E27FC236}">
                        <a16:creationId xmlns:a16="http://schemas.microsoft.com/office/drawing/2014/main" id="{6B22DB1B-832C-8102-95E4-4730618925B7}"/>
                      </a:ext>
                    </a:extLst>
                  </p:cNvPr>
                  <p:cNvSpPr/>
                  <p:nvPr/>
                </p:nvSpPr>
                <p:spPr>
                  <a:xfrm>
                    <a:off x="22298543" y="14034134"/>
                    <a:ext cx="1122580" cy="1771650"/>
                  </a:xfrm>
                  <a:prstGeom prst="chevr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865206D3-B455-81E4-97B7-8EC2A62F9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48888" y="18521061"/>
                  <a:ext cx="4123629" cy="32656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806C61AF-ECEA-EF63-0A11-7DDEB91D8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384407" y="18521061"/>
                  <a:ext cx="4294610" cy="32656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551281A-2E1F-3AD0-CDA6-B7C7477DA2F0}"/>
                </a:ext>
              </a:extLst>
            </p:cNvPr>
            <p:cNvSpPr txBox="1"/>
            <p:nvPr/>
          </p:nvSpPr>
          <p:spPr>
            <a:xfrm>
              <a:off x="25740985" y="21886801"/>
              <a:ext cx="8116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Tiny disturbance of loss, converged nicely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0B65B12-8BF0-6940-432E-5D8669FE4E91}"/>
                </a:ext>
              </a:extLst>
            </p:cNvPr>
            <p:cNvSpPr txBox="1"/>
            <p:nvPr/>
          </p:nvSpPr>
          <p:spPr>
            <a:xfrm>
              <a:off x="15250884" y="27692666"/>
              <a:ext cx="3302000" cy="56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bg1">
                      <a:lumMod val="95000"/>
                    </a:schemeClr>
                  </a:solidFill>
                </a:rPr>
                <a:t>ViT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 model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1A5844-6933-C56B-21E4-B63D3EB346F2}"/>
                </a:ext>
              </a:extLst>
            </p:cNvPr>
            <p:cNvSpPr txBox="1"/>
            <p:nvPr/>
          </p:nvSpPr>
          <p:spPr>
            <a:xfrm>
              <a:off x="25805532" y="16504861"/>
              <a:ext cx="8116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85000"/>
                    </a:schemeClr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Large disturbance of loss, converged badly</a:t>
              </a:r>
              <a:endParaRPr lang="zh-CN" altLang="en-US" sz="3200" dirty="0">
                <a:solidFill>
                  <a:schemeClr val="bg1">
                    <a:lumMod val="85000"/>
                  </a:schemeClr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246112C-DAEC-884F-19A1-A4B777A1CBC8}"/>
                </a:ext>
              </a:extLst>
            </p:cNvPr>
            <p:cNvSpPr txBox="1"/>
            <p:nvPr/>
          </p:nvSpPr>
          <p:spPr>
            <a:xfrm>
              <a:off x="25740985" y="27653942"/>
              <a:ext cx="8116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Large disturbance of loss, converged badly</a:t>
              </a:r>
              <a:endParaRPr lang="zh-CN" altLang="en-US" sz="32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8545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259</Words>
  <Application>Microsoft Office PowerPoint</Application>
  <PresentationFormat>自定义</PresentationFormat>
  <Paragraphs>40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微软雅黑</vt:lpstr>
      <vt:lpstr>Arial</vt:lpstr>
      <vt:lpstr>Calibri</vt:lpstr>
      <vt:lpstr>Helvetica</vt:lpstr>
      <vt:lpstr>Leelawadee UI</vt:lpstr>
      <vt:lpstr>Times New Roman</vt:lpstr>
      <vt:lpstr>Default Design</vt:lpstr>
      <vt:lpstr>PowerPoint 演示文稿</vt:lpstr>
    </vt:vector>
  </TitlesOfParts>
  <Manager/>
  <Company/>
  <LinksUpToDate>false</LinksUpToDate>
  <SharedDoc>false</SharedDoc>
  <HyperlinkBase>https://colinpurrington.com/tips/poster-design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Presenter's Poster layout from https://peerrecognized.com</dc:title>
  <dc:subject>Presenter's poster</dc:subject>
  <dc:creator>Martins Zaumanis</dc:creator>
  <cp:keywords>poster template;Peer Recognized</cp:keywords>
  <dc:description>Copyright Colin Purrington 2019</dc:description>
  <cp:lastModifiedBy>尹 楚轩</cp:lastModifiedBy>
  <cp:revision>656</cp:revision>
  <cp:lastPrinted>2011-10-30T12:54:45Z</cp:lastPrinted>
  <dcterms:created xsi:type="dcterms:W3CDTF">2012-06-12T14:08:55Z</dcterms:created>
  <dcterms:modified xsi:type="dcterms:W3CDTF">2022-12-04T18:59:09Z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